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99" r:id="rId5"/>
    <p:sldId id="301" r:id="rId6"/>
    <p:sldId id="300" r:id="rId7"/>
    <p:sldId id="302" r:id="rId8"/>
    <p:sldId id="298" r:id="rId9"/>
    <p:sldId id="297" r:id="rId10"/>
    <p:sldId id="304" r:id="rId11"/>
    <p:sldId id="305" r:id="rId12"/>
    <p:sldId id="306" r:id="rId13"/>
    <p:sldId id="307" r:id="rId14"/>
    <p:sldId id="310" r:id="rId15"/>
    <p:sldId id="309" r:id="rId16"/>
    <p:sldId id="311" r:id="rId17"/>
    <p:sldId id="308" r:id="rId18"/>
    <p:sldId id="312" r:id="rId19"/>
    <p:sldId id="313" r:id="rId20"/>
    <p:sldId id="314" r:id="rId21"/>
    <p:sldId id="315" r:id="rId22"/>
    <p:sldId id="3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6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E5DB-9743-4CDC-B223-D9E1940F4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5EE6A-8D41-458D-81C7-39DD63F7B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C7499-4C52-4D43-ADA3-A27BD5C5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63FCA-E2A2-42F1-B491-2A625C61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45E37-2951-4E21-ACC0-10403995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5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0A24-AB78-4C75-A5F2-EE73BED5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DE73E-81AE-445B-B5C6-89B16B0D7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379C-5E61-4B86-A762-0FDC0D42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40A1-FEEA-417C-954D-647AD08F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F1E5-8B73-4080-8D48-E557B7BC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72D25-B590-4BD4-B034-04BDDFBA8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8E598-7F73-4CBF-A265-8D178F7A8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C8460-1456-4315-8423-B143A66B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2DDC-9A06-4AEC-9AAA-E828F81D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64642-20EB-4EBE-8275-1F5F93EF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D04D-5FED-46EA-897E-D1FC0823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9353-9E95-46BF-8257-D5F70DB0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AB04-D404-490D-8A41-64C9A997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8B43E-D735-49F8-9F2D-63C35126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4B94A-66FF-451A-A407-25A3D1CB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CDFA-8CA4-4F08-ABBF-BE6940AD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BBE3F-31A8-429F-9A2B-8B9CD31B5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38892-E90E-4C8E-BA2D-B035504A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47E38-23EF-43F4-9233-1C4F0DA3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BFE97-F597-42EA-A253-C857EA65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9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DEA5-BCC6-48E4-B80C-816DF81A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14C06-E147-4A52-814C-71D4A59C9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8D03F-DDAA-48D6-899E-D7727772C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9B64D-5779-44A0-9AC3-9156E664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5E24F-F11F-4335-84AB-86EF54EF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B2883-FC16-4F9F-B3F5-1065369C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8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22B0-0C36-475E-BAFA-82BA988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DCBC1-FE96-47FC-BDCA-DC0FA2799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77C5C-773A-4C82-826D-1264747EE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377B5-CB4A-4C87-A440-7C41DE00B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2B129-A201-4624-9C72-D1B7B64AA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256EE2-CEB1-4191-8EBB-86F47BA7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0EDC2-AE5B-43F8-9A6E-4647AE60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354A9-E686-433F-BE79-EAB1381B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E424-3838-4743-A6E7-0DDF9004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9A99F-A725-4DA4-9175-5A357D8E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AD0B7-A00E-4C66-9B2A-FEC108AB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83837-6527-441F-BF68-5A5A8B79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43432-27B7-408C-8DA8-F088C84A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F8ACF-948E-491C-BAD7-260E8843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D802A-DEB3-47E5-A0B0-BE7E0BDB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2020E-7C3E-4750-B5F6-E1019C56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264C0-4E75-40F9-B1CE-4E2C2C8B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F8EEF-D691-468E-9C6E-A25F8C133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D434B-FAC9-4F6D-B8AF-7D7321D8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3B131-72A3-4215-A60D-5E8BFB30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DE269-DCDF-4B81-B45E-D0BA4819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9C4C-0C29-4E72-A3A6-80F2C7F4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209D1-0154-4AD5-B3F8-8B32367AB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448AD-652F-4B06-BBC0-35434B809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71861-1974-4004-8591-3C0A7978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126FD-F942-4307-AD55-5B0B53F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19AD7-3A80-43F8-BCA1-DCCF703E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6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3ED95-2A37-4144-8295-662CA503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11370-57DA-49D7-B98B-2AC3B53C1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122-0F30-4D9E-B76A-E6D02244D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4896-8FDB-466C-8EAB-0C09E49BC20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4FA9-D28A-4FC7-BD1D-77B12F0DF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6A32E-D444-4360-9B27-A042B6FDE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ADA2-4654-4B5D-BC48-15F3479CB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244" y="1041400"/>
            <a:ext cx="11165512" cy="2387600"/>
          </a:xfrm>
        </p:spPr>
        <p:txBody>
          <a:bodyPr>
            <a:normAutofit/>
          </a:bodyPr>
          <a:lstStyle/>
          <a:p>
            <a:r>
              <a:rPr lang="en-US" dirty="0"/>
              <a:t>Tutorial on</a:t>
            </a:r>
            <a:br>
              <a:rPr lang="en-US" dirty="0"/>
            </a:br>
            <a:r>
              <a:rPr lang="en-US" dirty="0"/>
              <a:t>Matrix Rigidity Upper Bounds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F8674-A42D-4E46-BAAE-2AD15A59F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838"/>
            <a:ext cx="9144000" cy="1655762"/>
          </a:xfrm>
        </p:spPr>
        <p:txBody>
          <a:bodyPr/>
          <a:lstStyle/>
          <a:p>
            <a:r>
              <a:rPr lang="en-US" dirty="0"/>
              <a:t>Josh Alman (Harvard)</a:t>
            </a:r>
          </a:p>
          <a:p>
            <a:r>
              <a:rPr lang="en-US" dirty="0"/>
              <a:t>FSTTCS 2020 Workshop on Matrix Rigidity</a:t>
            </a:r>
          </a:p>
        </p:txBody>
      </p:sp>
    </p:spTree>
    <p:extLst>
      <p:ext uri="{BB962C8B-B14F-4D97-AF65-F5344CB8AC3E}">
        <p14:creationId xmlns:p14="http://schemas.microsoft.com/office/powerpoint/2010/main" val="306930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ACC2-7EC1-47DD-9E3A-DD483979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Diagonalizing AND Matrix with </a:t>
            </a:r>
            <a:r>
              <a:rPr lang="en-US" dirty="0" err="1"/>
              <a:t>Disjointness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E1DD9-6A05-4FCB-B181-7D5F78BDF9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7958" y="1588169"/>
                <a:ext cx="6761747" cy="3031958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 err="1">
                    <a:solidFill>
                      <a:schemeClr val="accent2">
                        <a:lumMod val="50000"/>
                      </a:schemeClr>
                    </a:solidFill>
                  </a:rPr>
                  <a:t>disjointness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matrix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𝐴𝑁𝐷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E1DD9-6A05-4FCB-B181-7D5F78BDF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7958" y="1588169"/>
                <a:ext cx="6761747" cy="3031958"/>
              </a:xfrm>
              <a:blipFill>
                <a:blip r:embed="rId2"/>
                <a:stretch>
                  <a:fillRect t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14458B-0FF1-46A1-8828-C9D6AF7A575E}"/>
                  </a:ext>
                </a:extLst>
              </p:cNvPr>
              <p:cNvSpPr txBox="1"/>
              <p:nvPr/>
            </p:nvSpPr>
            <p:spPr>
              <a:xfrm>
                <a:off x="376989" y="1690688"/>
                <a:ext cx="4732421" cy="426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800" dirty="0"/>
                  <a:t>For any field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:r>
                  <a:rPr lang="en-US" sz="2800" dirty="0"/>
                  <a:t>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2800" b="0" dirty="0"/>
                </a:br>
                <a:br>
                  <a:rPr lang="en-US" sz="28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en-US" sz="2800" dirty="0"/>
                </a:br>
                <a:endParaRPr lang="en-US" sz="2800" dirty="0"/>
              </a:p>
              <a:p>
                <a:pPr/>
                <a:endParaRPr lang="en-US" sz="2800" dirty="0"/>
              </a:p>
              <a:p>
                <a:pPr/>
                <a:r>
                  <a:rPr lang="en-US" sz="2800" dirty="0"/>
                  <a:t>There exists a diagonal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/>
                  <a:t> such that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14458B-0FF1-46A1-8828-C9D6AF7A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89" y="1690688"/>
                <a:ext cx="4732421" cy="4268604"/>
              </a:xfrm>
              <a:prstGeom prst="rect">
                <a:avLst/>
              </a:prstGeom>
              <a:blipFill>
                <a:blip r:embed="rId3"/>
                <a:stretch>
                  <a:fillRect l="-2706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627666-3E72-44C7-ABF8-35DD66C324C9}"/>
                  </a:ext>
                </a:extLst>
              </p:cNvPr>
              <p:cNvSpPr txBox="1"/>
              <p:nvPr/>
            </p:nvSpPr>
            <p:spPr>
              <a:xfrm>
                <a:off x="5753099" y="4999341"/>
                <a:ext cx="5891463" cy="144026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Goals toward proving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sup>
                    </m:sSub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not rigid: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Prove that this factorization is true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/>
                  <a:t>is not Valiant-rigid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627666-3E72-44C7-ABF8-35DD66C32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099" y="4999341"/>
                <a:ext cx="5891463" cy="1440266"/>
              </a:xfrm>
              <a:prstGeom prst="rect">
                <a:avLst/>
              </a:prstGeom>
              <a:blipFill>
                <a:blip r:embed="rId4"/>
                <a:stretch>
                  <a:fillRect l="-2066" t="-2521" b="-1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8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3E4452-E1FF-41AE-9753-A5B5EE9EC7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158" y="138793"/>
                <a:ext cx="4584031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diagonalizes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3E4452-E1FF-41AE-9753-A5B5EE9EC7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158" y="138793"/>
                <a:ext cx="4584031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128F9-6CD5-4E6B-9755-419893AFE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4393" y="0"/>
                <a:ext cx="9238678" cy="7053350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diagonal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𝐴𝑁𝐷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𝐴𝑁𝐷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𝐴𝑁𝐷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128F9-6CD5-4E6B-9755-419893AFE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4393" y="0"/>
                <a:ext cx="9238678" cy="705335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CF0DAE-B78F-4594-B3EF-90A53FBCFC15}"/>
                  </a:ext>
                </a:extLst>
              </p:cNvPr>
              <p:cNvSpPr txBox="1"/>
              <p:nvPr/>
            </p:nvSpPr>
            <p:spPr>
              <a:xfrm>
                <a:off x="233361" y="1230881"/>
                <a:ext cx="3964909" cy="144026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𝐴𝑁𝐷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CF0DAE-B78F-4594-B3EF-90A53FBCF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61" y="1230881"/>
                <a:ext cx="3964909" cy="1440266"/>
              </a:xfrm>
              <a:prstGeom prst="rect">
                <a:avLst/>
              </a:prstGeom>
              <a:blipFill>
                <a:blip r:embed="rId4"/>
                <a:stretch>
                  <a:fillRect l="-2910"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C621DA-EDE1-4B69-9362-7C57A1F71F03}"/>
                  </a:ext>
                </a:extLst>
              </p:cNvPr>
              <p:cNvSpPr txBox="1"/>
              <p:nvPr/>
            </p:nvSpPr>
            <p:spPr>
              <a:xfrm>
                <a:off x="60158" y="2765472"/>
                <a:ext cx="4374732" cy="184665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600" dirty="0"/>
                  <a:t> with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.</a:t>
                </a:r>
                <a:br>
                  <a:rPr lang="en-US" sz="2600" dirty="0">
                    <a:solidFill>
                      <a:srgbClr val="7030A0"/>
                    </a:solidFill>
                  </a:rPr>
                </a:br>
                <a:endParaRPr lang="en-US" sz="2600" dirty="0"/>
              </a:p>
              <a:p>
                <a:r>
                  <a:rPr lang="en-US" sz="26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600" dirty="0"/>
                  <a:t> by</a:t>
                </a:r>
              </a:p>
              <a:p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6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600" dirty="0"/>
                  <a:t>.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C621DA-EDE1-4B69-9362-7C57A1F71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8" y="2765472"/>
                <a:ext cx="4374732" cy="1846659"/>
              </a:xfrm>
              <a:prstGeom prst="rect">
                <a:avLst/>
              </a:prstGeom>
              <a:blipFill>
                <a:blip r:embed="rId5"/>
                <a:stretch>
                  <a:fillRect l="-2361" t="-656" r="-3611" b="-5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6B9F559-2FB7-43AC-A250-9AB17E955942}"/>
              </a:ext>
            </a:extLst>
          </p:cNvPr>
          <p:cNvSpPr/>
          <p:nvPr/>
        </p:nvSpPr>
        <p:spPr>
          <a:xfrm>
            <a:off x="8123412" y="5244527"/>
            <a:ext cx="3687096" cy="967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17286-892E-4841-9AE2-38B11AABD48E}"/>
              </a:ext>
            </a:extLst>
          </p:cNvPr>
          <p:cNvSpPr/>
          <p:nvPr/>
        </p:nvSpPr>
        <p:spPr>
          <a:xfrm>
            <a:off x="6630875" y="6212021"/>
            <a:ext cx="5125555" cy="52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1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34F92A-9D20-421F-92E4-9086C2F69C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134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is not rigid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34F92A-9D20-421F-92E4-9086C2F69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134" y="0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0A70C-AD1A-4959-93CD-ECC5E4295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134" y="2449142"/>
                <a:ext cx="11979730" cy="440885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Proof: Remove the rows 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columns 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 row we didn’t remove,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How many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there that we didn’t remove (i.e.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𝐴𝑁𝐷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?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must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coordinates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we need to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them to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Thus,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nonzero entries (i.e. such choices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) </a:t>
                </a:r>
                <a:r>
                  <a:rPr lang="en-US" dirty="0"/>
                  <a:t>in row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0A70C-AD1A-4959-93CD-ECC5E4295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134" y="2449142"/>
                <a:ext cx="11979730" cy="4408858"/>
              </a:xfrm>
              <a:blipFill>
                <a:blip r:embed="rId3"/>
                <a:stretch>
                  <a:fillRect l="-916" t="-277" r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11EFA8-1F80-40E2-AAAA-ED6D813BC54C}"/>
                  </a:ext>
                </a:extLst>
              </p:cNvPr>
              <p:cNvSpPr txBox="1"/>
              <p:nvPr/>
            </p:nvSpPr>
            <p:spPr>
              <a:xfrm>
                <a:off x="7130715" y="236084"/>
                <a:ext cx="44788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𝐴𝑁𝐷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11EFA8-1F80-40E2-AAAA-ED6D813B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15" y="236084"/>
                <a:ext cx="44788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A66796-3AD0-4677-B4D5-F5C934AF0230}"/>
                  </a:ext>
                </a:extLst>
              </p:cNvPr>
              <p:cNvSpPr txBox="1"/>
              <p:nvPr/>
            </p:nvSpPr>
            <p:spPr>
              <a:xfrm>
                <a:off x="657726" y="1154222"/>
                <a:ext cx="10876547" cy="113979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/>
                  <a:t>Lemma: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any positive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we can remove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rows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/>
                  <a:t>so that each row or column has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nonzero entries.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A66796-3AD0-4677-B4D5-F5C934AF0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6" y="1154222"/>
                <a:ext cx="10876547" cy="1139799"/>
              </a:xfrm>
              <a:prstGeom prst="rect">
                <a:avLst/>
              </a:prstGeom>
              <a:blipFill>
                <a:blip r:embed="rId5"/>
                <a:stretch>
                  <a:fillRect l="-840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2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0A70C-AD1A-4959-93CD-ECC5E4295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357" y="2430379"/>
                <a:ext cx="11775621" cy="43296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Theorem: For every field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𝑟𝑐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func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sz="1900" dirty="0"/>
              </a:p>
              <a:p>
                <a:pPr lvl="1"/>
                <a:r>
                  <a:rPr lang="en-US" dirty="0"/>
                  <a:t>Can remove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rows and columns</a:t>
                </a:r>
              </a:p>
              <a:p>
                <a:pPr lvl="2"/>
                <a:r>
                  <a:rPr lang="en-US" dirty="0"/>
                  <a:t>Removing one row or column changes the rank by at most 1!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en-US" dirty="0"/>
                  <a:t>To make the number of nonzero entries in each row/column at most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0A70C-AD1A-4959-93CD-ECC5E4295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357" y="2430379"/>
                <a:ext cx="11775621" cy="4329650"/>
              </a:xfrm>
              <a:blipFill>
                <a:blip r:embed="rId2"/>
                <a:stretch>
                  <a:fillRect l="-673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DFAC4D-58E1-4DE8-A5D2-3A663475F8E0}"/>
                  </a:ext>
                </a:extLst>
              </p:cNvPr>
              <p:cNvSpPr txBox="1"/>
              <p:nvPr/>
            </p:nvSpPr>
            <p:spPr>
              <a:xfrm>
                <a:off x="657726" y="1154222"/>
                <a:ext cx="10876547" cy="113979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/>
                  <a:t>Lemma: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any positive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we can remove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rows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/>
                  <a:t>so that each row or column has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nonzero entries.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DFAC4D-58E1-4DE8-A5D2-3A663475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6" y="1154222"/>
                <a:ext cx="10876547" cy="1139799"/>
              </a:xfrm>
              <a:prstGeom prst="rect">
                <a:avLst/>
              </a:prstGeom>
              <a:blipFill>
                <a:blip r:embed="rId3"/>
                <a:stretch>
                  <a:fillRect l="-840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16C7E3BD-4F21-4604-8E00-2BCE8BA93A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134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is not rigid</a:t>
                </a:r>
              </a:p>
            </p:txBody>
          </p:sp>
        </mc:Choice>
        <mc:Fallback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16C7E3BD-4F21-4604-8E00-2BCE8BA93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134" y="0"/>
                <a:ext cx="10515600" cy="1325563"/>
              </a:xfrm>
              <a:blipFill>
                <a:blip r:embed="rId4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265477-3FDB-46D7-9030-E44DC443BF54}"/>
                  </a:ext>
                </a:extLst>
              </p:cNvPr>
              <p:cNvSpPr txBox="1"/>
              <p:nvPr/>
            </p:nvSpPr>
            <p:spPr>
              <a:xfrm>
                <a:off x="7130715" y="236084"/>
                <a:ext cx="44788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𝐴𝑁𝐷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265477-3FDB-46D7-9030-E44DC443B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15" y="236084"/>
                <a:ext cx="447889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9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FC41-C613-4577-9B39-B60B1236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2: Polynomial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a low-degree polynomial computes most entries of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non-rigid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70" t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25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FC41-C613-4577-9B39-B60B1236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2" y="184485"/>
            <a:ext cx="10515600" cy="1325563"/>
          </a:xfrm>
        </p:spPr>
        <p:txBody>
          <a:bodyPr/>
          <a:lstStyle/>
          <a:p>
            <a:r>
              <a:rPr lang="en-US" dirty="0"/>
              <a:t>Technique 2: Polynomial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42" y="1690688"/>
                <a:ext cx="11702716" cy="49828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Theorem [</a:t>
                </a:r>
                <a:r>
                  <a:rPr lang="en-US" dirty="0" err="1"/>
                  <a:t>Dvir</a:t>
                </a:r>
                <a:r>
                  <a:rPr lang="en-US" dirty="0"/>
                  <a:t>-Edelman ‘19]: For any finite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dirty="0"/>
                  <a:t> given by,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is </a:t>
                </a:r>
                <a:r>
                  <a:rPr lang="en-US" u="sng" dirty="0"/>
                  <a:t>not Valiant-rigid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(Note: later work [</a:t>
                </a:r>
                <a:r>
                  <a:rPr lang="en-US" dirty="0" err="1"/>
                  <a:t>Dvir</a:t>
                </a:r>
                <a:r>
                  <a:rPr lang="en-US" dirty="0"/>
                  <a:t>-Liu ‘19] generalized this result; I will discuss this later)</a:t>
                </a:r>
              </a:p>
              <a:p>
                <a:r>
                  <a:rPr lang="en-US" dirty="0"/>
                  <a:t>Proof outline: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has a low-degree polynomial approximation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This implies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not Valiant-rigid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42" y="1690688"/>
                <a:ext cx="11702716" cy="4982827"/>
              </a:xfrm>
              <a:blipFill>
                <a:blip r:embed="rId2"/>
                <a:stretch>
                  <a:fillRect l="-938" t="-1711"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7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6BBE07-92E2-44DB-8FCC-AF3E9E9262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4431" y="18255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Monomials of multivariate polynomials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6BBE07-92E2-44DB-8FCC-AF3E9E926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4431" y="18255"/>
                <a:ext cx="10515600" cy="1325563"/>
              </a:xfrm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AFB75-0CFA-4801-AF54-CB92CE03AB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673" y="1227220"/>
                <a:ext cx="11770895" cy="55265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−1,     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the number of </a:t>
                </a:r>
                <a:r>
                  <a:rPr lang="en-US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monomials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variables </a:t>
                </a:r>
                <a:r>
                  <a:rPr lang="en-US" dirty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 variable in a poly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needs to be taken to a power higher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number of </a:t>
                </a:r>
                <a:r>
                  <a:rPr lang="en-US" dirty="0">
                    <a:solidFill>
                      <a:srgbClr val="C00000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monomials is “like a normal curve” concentrated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E.g.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AAFB75-0CFA-4801-AF54-CB92CE03A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673" y="1227220"/>
                <a:ext cx="11770895" cy="5526505"/>
              </a:xfrm>
              <a:blipFill>
                <a:blip r:embed="rId3"/>
                <a:stretch>
                  <a:fillRect l="-932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6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FC41-C613-4577-9B39-B60B1236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95" y="148557"/>
            <a:ext cx="10515600" cy="1325563"/>
          </a:xfrm>
        </p:spPr>
        <p:txBody>
          <a:bodyPr/>
          <a:lstStyle/>
          <a:p>
            <a:r>
              <a:rPr lang="en-US" dirty="0"/>
              <a:t>Technique 2: Polynomial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6989" y="1307432"/>
                <a:ext cx="11510211" cy="52938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Remark: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if and only if there are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/>
                  <a:t>such that, for every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Lemma: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is a </a:t>
                </a:r>
                <a:r>
                  <a:rPr lang="en-US" dirty="0">
                    <a:solidFill>
                      <a:srgbClr val="C00000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polynomial,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dirty="0"/>
                  <a:t>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rgbClr val="7030A0"/>
                    </a:solidFill>
                  </a:rPr>
                  <a:t>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sum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monomials.</a:t>
                </a:r>
              </a:p>
              <a:p>
                <a:r>
                  <a:rPr lang="en-US" dirty="0"/>
                  <a:t>Each monomial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989" y="1307432"/>
                <a:ext cx="11510211" cy="5293894"/>
              </a:xfrm>
              <a:blipFill>
                <a:blip r:embed="rId2"/>
                <a:stretch>
                  <a:fillRect l="-953" t="-1841" r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42" y="1280160"/>
                <a:ext cx="11682663" cy="56899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Lemma [</a:t>
                </a:r>
                <a:r>
                  <a:rPr lang="en-US" dirty="0" err="1"/>
                  <a:t>Croot</a:t>
                </a:r>
                <a:r>
                  <a:rPr lang="en-US" dirty="0"/>
                  <a:t>-Lev-</a:t>
                </a:r>
                <a:r>
                  <a:rPr lang="en-US" dirty="0" err="1"/>
                  <a:t>Pach</a:t>
                </a:r>
                <a:r>
                  <a:rPr lang="en-US" dirty="0"/>
                  <a:t> ‘17]: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is a </a:t>
                </a:r>
                <a:r>
                  <a:rPr lang="en-US" dirty="0">
                    <a:solidFill>
                      <a:srgbClr val="C00000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polynomial,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dirty="0"/>
                  <a:t> given by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rgbClr val="7030A0"/>
                    </a:solidFill>
                  </a:rPr>
                  <a:t>rank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⌊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⌋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Proof: In every monomial of </a:t>
                </a:r>
                <a:r>
                  <a:rPr lang="en-US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at least one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part </a:t>
                </a:r>
                <a:r>
                  <a:rPr lang="en-US" dirty="0"/>
                  <a:t>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part </a:t>
                </a:r>
                <a:r>
                  <a:rPr lang="en-US" dirty="0"/>
                  <a:t>has </a:t>
                </a:r>
                <a:r>
                  <a:rPr lang="en-US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Can group together monomials with the same low-degree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part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part </a:t>
                </a:r>
                <a:r>
                  <a:rPr lang="en-US" dirty="0"/>
                  <a:t>into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/>
                  <a:t>term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br>
                  <a:rPr lang="en-US" b="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(3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endParaRPr lang="en-US" sz="1800" dirty="0"/>
              </a:p>
              <a:p>
                <a:r>
                  <a:rPr lang="en-US" dirty="0"/>
                  <a:t>Only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⌊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⌋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terms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part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⌊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⌋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terms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part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42" y="1280160"/>
                <a:ext cx="11682663" cy="5689928"/>
              </a:xfrm>
              <a:blipFill>
                <a:blip r:embed="rId2"/>
                <a:stretch>
                  <a:fillRect l="-939" t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8EB97B1A-EA1E-4799-BEC2-8F17CBBCB0CF}"/>
              </a:ext>
            </a:extLst>
          </p:cNvPr>
          <p:cNvSpPr txBox="1">
            <a:spLocks/>
          </p:cNvSpPr>
          <p:nvPr/>
        </p:nvSpPr>
        <p:spPr>
          <a:xfrm>
            <a:off x="188495" y="1485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Technique 2: Polynomial Method</a:t>
            </a:r>
          </a:p>
        </p:txBody>
      </p:sp>
    </p:spTree>
    <p:extLst>
      <p:ext uri="{BB962C8B-B14F-4D97-AF65-F5344CB8AC3E}">
        <p14:creationId xmlns:p14="http://schemas.microsoft.com/office/powerpoint/2010/main" val="10874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FFC41-C613-4577-9B39-B60B12369D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2663" y="17262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a polynomial, first attempt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AFFC41-C613-4577-9B39-B60B12369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2663" y="17262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837" y="1551907"/>
                <a:ext cx="11554326" cy="513347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Theorem [</a:t>
                </a:r>
                <a:r>
                  <a:rPr lang="en-US" dirty="0" err="1"/>
                  <a:t>Dvir</a:t>
                </a:r>
                <a:r>
                  <a:rPr lang="en-US" dirty="0"/>
                  <a:t>-Edelman ‘19]: For any finite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the matrix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dirty="0"/>
                  <a:t> given by,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is </a:t>
                </a:r>
                <a:r>
                  <a:rPr lang="en-US" u="sng" dirty="0"/>
                  <a:t>not Valiant-rigid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can be written as a polynomial of </a:t>
                </a:r>
                <a:r>
                  <a:rPr lang="en-US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has 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</a:t>
                </a:r>
                <a:r>
                  <a:rPr lang="en-US" dirty="0"/>
                  <a:t>(trivial)</a:t>
                </a:r>
              </a:p>
              <a:p>
                <a:r>
                  <a:rPr lang="en-US" dirty="0"/>
                  <a:t>Idea: find a lower degree polynomial which usually agrees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837" y="1551907"/>
                <a:ext cx="11554326" cy="5133473"/>
              </a:xfrm>
              <a:blipFill>
                <a:blip r:embed="rId3"/>
                <a:stretch>
                  <a:fillRect l="-949" t="-1781" r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72BD8BB-525B-4FD3-9537-FCD68F087B6B}"/>
              </a:ext>
            </a:extLst>
          </p:cNvPr>
          <p:cNvSpPr/>
          <p:nvPr/>
        </p:nvSpPr>
        <p:spPr>
          <a:xfrm>
            <a:off x="6444062" y="4424517"/>
            <a:ext cx="2163097" cy="749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EB48-0266-4406-A71B-C4F7FA3C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31" y="154194"/>
            <a:ext cx="10515600" cy="1325563"/>
          </a:xfrm>
        </p:spPr>
        <p:txBody>
          <a:bodyPr/>
          <a:lstStyle/>
          <a:p>
            <a:r>
              <a:rPr lang="en-US" dirty="0"/>
              <a:t>Matrix Rigidity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336" y="1790150"/>
                <a:ext cx="11931941" cy="48152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rigid if it is far from any low-rank matrix (in Hamming </a:t>
                </a:r>
                <a:r>
                  <a:rPr lang="en-US" dirty="0" err="1"/>
                  <a:t>dist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minimum # of entries one needs to change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make its </a:t>
                </a:r>
                <a:r>
                  <a:rPr lang="en-US" dirty="0">
                    <a:solidFill>
                      <a:srgbClr val="C00000"/>
                    </a:solidFill>
                  </a:rPr>
                  <a:t>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E.g.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is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identity matrix</a:t>
                </a:r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is very rigid with high probability: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336" y="1790150"/>
                <a:ext cx="11931941" cy="4815280"/>
              </a:xfrm>
              <a:blipFill>
                <a:blip r:embed="rId2"/>
                <a:stretch>
                  <a:fillRect l="-920" t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CB092A-0618-4215-8D79-CF6AAC14CB54}"/>
                  </a:ext>
                </a:extLst>
              </p:cNvPr>
              <p:cNvSpPr/>
              <p:nvPr/>
            </p:nvSpPr>
            <p:spPr>
              <a:xfrm>
                <a:off x="4726815" y="3376647"/>
                <a:ext cx="2671757" cy="5602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CB092A-0618-4215-8D79-CF6AAC14C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5" y="3376647"/>
                <a:ext cx="2671757" cy="560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A01B31-D1DF-4E53-8F4D-FE7532CAFEB3}"/>
                  </a:ext>
                </a:extLst>
              </p:cNvPr>
              <p:cNvSpPr/>
              <p:nvPr/>
            </p:nvSpPr>
            <p:spPr>
              <a:xfrm>
                <a:off x="2985327" y="4821010"/>
                <a:ext cx="6096000" cy="56887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A01B31-D1DF-4E53-8F4D-FE7532CAF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27" y="4821010"/>
                <a:ext cx="6096000" cy="568874"/>
              </a:xfrm>
              <a:prstGeom prst="rect">
                <a:avLst/>
              </a:prstGeom>
              <a:blipFill>
                <a:blip r:embed="rId4"/>
                <a:stretch>
                  <a:fillRect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5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18B45E-E60A-49E0-A4E5-9FEB793050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221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Approximating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by a low-degree polynomial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18B45E-E60A-49E0-A4E5-9FEB79305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221" y="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57A60-43F8-46DF-9A05-A043175B64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221" y="1253330"/>
                <a:ext cx="9950116" cy="54041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Lemma: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there is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agree on at least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inputs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Proof: Consider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matrix that maps the </a:t>
                </a:r>
                <a:br>
                  <a:rPr lang="en-US" dirty="0"/>
                </a:br>
                <a:r>
                  <a:rPr lang="en-US" u="sng" dirty="0"/>
                  <a:t>coefficients </a:t>
                </a:r>
                <a:r>
                  <a:rPr lang="en-US" dirty="0"/>
                  <a:t>of a </a:t>
                </a:r>
                <a:r>
                  <a:rPr lang="en-US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polynomial</a:t>
                </a:r>
                <a:r>
                  <a:rPr lang="en-US" dirty="0"/>
                  <a:t> to 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u="sng" dirty="0"/>
                  <a:t>outputs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columns are linearly independent</a:t>
                </a:r>
              </a:p>
              <a:p>
                <a:r>
                  <a:rPr lang="en-US" dirty="0"/>
                  <a:t>Thus, there’s a </a:t>
                </a:r>
                <a:r>
                  <a:rPr lang="en-US" u="sng" dirty="0"/>
                  <a:t>full rank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submatrix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set of rows in this submatrix.</a:t>
                </a:r>
              </a:p>
              <a:p>
                <a:r>
                  <a:rPr lang="en-US" dirty="0"/>
                  <a:t>We can thus pick coefficients for the </a:t>
                </a:r>
                <a:r>
                  <a:rPr lang="en-US" dirty="0">
                    <a:solidFill>
                      <a:srgbClr val="C00000"/>
                    </a:solidFill>
                  </a:rPr>
                  <a:t>monomials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that make the outputs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any values we want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57A60-43F8-46DF-9A05-A043175B6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21" y="1253330"/>
                <a:ext cx="9950116" cy="5404143"/>
              </a:xfrm>
              <a:blipFill>
                <a:blip r:embed="rId3"/>
                <a:stretch>
                  <a:fillRect l="-1103" t="-1693" b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7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A3AA-CF33-41DA-9BBC-32F29C25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058"/>
            <a:ext cx="10515600" cy="1325563"/>
          </a:xfrm>
        </p:spPr>
        <p:txBody>
          <a:bodyPr/>
          <a:lstStyle/>
          <a:p>
            <a:r>
              <a:rPr lang="en-US" dirty="0"/>
              <a:t>Putting everything together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7E62E-34E7-43E1-87FA-DF4CDC53B8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3871752"/>
                <a:ext cx="12192000" cy="2986249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Proof: Apply Lemma 1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Lemma 1: # of entries per row/col where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disagrees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Lemma 2: the rank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𝑟𝑐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7E62E-34E7-43E1-87FA-DF4CDC53B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871752"/>
                <a:ext cx="12192000" cy="2986249"/>
              </a:xfrm>
              <a:blipFill>
                <a:blip r:embed="rId2"/>
                <a:stretch>
                  <a:fillRect l="-900" t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34D8F4-D55E-4FC2-BFE0-579BCA1038C9}"/>
                  </a:ext>
                </a:extLst>
              </p:cNvPr>
              <p:cNvSpPr txBox="1"/>
              <p:nvPr/>
            </p:nvSpPr>
            <p:spPr>
              <a:xfrm>
                <a:off x="112293" y="937463"/>
                <a:ext cx="5735053" cy="16552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Lemma 1: For any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, there is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has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agree on at least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 inputs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34D8F4-D55E-4FC2-BFE0-579BCA103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3" y="937463"/>
                <a:ext cx="5735053" cy="1655261"/>
              </a:xfrm>
              <a:prstGeom prst="rect">
                <a:avLst/>
              </a:prstGeom>
              <a:blipFill>
                <a:blip r:embed="rId3"/>
                <a:stretch>
                  <a:fillRect l="-1485" t="-2198" r="-2439" b="-5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6B56B6-0AF3-480E-B2AE-8850123BAA37}"/>
                  </a:ext>
                </a:extLst>
              </p:cNvPr>
              <p:cNvSpPr txBox="1"/>
              <p:nvPr/>
            </p:nvSpPr>
            <p:spPr>
              <a:xfrm>
                <a:off x="5983706" y="937463"/>
                <a:ext cx="6139468" cy="154741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Lemma 2 [</a:t>
                </a:r>
                <a:r>
                  <a:rPr lang="en-US" sz="2400" dirty="0" err="1"/>
                  <a:t>Croot</a:t>
                </a:r>
                <a:r>
                  <a:rPr lang="en-US" sz="2400" dirty="0"/>
                  <a:t>-Lev-</a:t>
                </a:r>
                <a:r>
                  <a:rPr lang="en-US" sz="2400" dirty="0" err="1"/>
                  <a:t>Pach</a:t>
                </a:r>
                <a:r>
                  <a:rPr lang="en-US" sz="2400" dirty="0"/>
                  <a:t> ‘17]: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/>
                  <a:t>is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polynomial, 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dirty="0"/>
                  <a:t> given by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has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rank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⌊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⌋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6B56B6-0AF3-480E-B2AE-8850123BA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706" y="937463"/>
                <a:ext cx="6139468" cy="1547411"/>
              </a:xfrm>
              <a:prstGeom prst="rect">
                <a:avLst/>
              </a:prstGeom>
              <a:blipFill>
                <a:blip r:embed="rId4"/>
                <a:stretch>
                  <a:fillRect l="-1487" t="-1953" r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BB221B-FC8A-4737-87C8-4AD3554D57D6}"/>
                  </a:ext>
                </a:extLst>
              </p:cNvPr>
              <p:cNvSpPr txBox="1"/>
              <p:nvPr/>
            </p:nvSpPr>
            <p:spPr>
              <a:xfrm>
                <a:off x="713874" y="2738577"/>
                <a:ext cx="10668000" cy="9873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US" sz="2400" dirty="0"/>
                  <a:t>Theorem [</a:t>
                </a:r>
                <a:r>
                  <a:rPr lang="en-US" sz="2400" dirty="0" err="1"/>
                  <a:t>Dvir</a:t>
                </a:r>
                <a:r>
                  <a:rPr lang="en-US" sz="2400" dirty="0"/>
                  <a:t>-Edelman ‘19]: For any finite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 and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, the matrix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dirty="0"/>
                  <a:t> given by,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u="sng" dirty="0"/>
                  <a:t>not Valiant-rigid</a:t>
                </a:r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BB221B-FC8A-4737-87C8-4AD3554D5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74" y="2738577"/>
                <a:ext cx="10668000" cy="987322"/>
              </a:xfrm>
              <a:prstGeom prst="rect">
                <a:avLst/>
              </a:prstGeom>
              <a:blipFill>
                <a:blip r:embed="rId5"/>
                <a:stretch>
                  <a:fillRect l="-799" t="-3659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1D12-B276-401F-94C2-65530223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58" y="0"/>
            <a:ext cx="10515600" cy="1325563"/>
          </a:xfrm>
        </p:spPr>
        <p:txBody>
          <a:bodyPr/>
          <a:lstStyle/>
          <a:p>
            <a:r>
              <a:rPr lang="en-US" dirty="0"/>
              <a:t>What other matrices are not rigid?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0BE0A-36CD-4C9C-8FD9-EAC3133E50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211" y="1130968"/>
                <a:ext cx="11927305" cy="5638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[</a:t>
                </a:r>
                <a:r>
                  <a:rPr lang="en-US" dirty="0" err="1"/>
                  <a:t>Dvir</a:t>
                </a:r>
                <a:r>
                  <a:rPr lang="en-US" dirty="0"/>
                  <a:t>-Liu ’19]: The following are not Valiant-rigid:</a:t>
                </a:r>
              </a:p>
              <a:p>
                <a:pPr lvl="1"/>
                <a:r>
                  <a:rPr lang="en-US" dirty="0"/>
                  <a:t>Any Fourier transform</a:t>
                </a:r>
              </a:p>
              <a:p>
                <a:pPr lvl="2"/>
                <a:r>
                  <a:rPr lang="en-US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given by,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Any group algebra matrix over any field for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finite abelian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b="0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b="0" dirty="0"/>
                  <a:t>,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/>
                  <a:t>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Includes [</a:t>
                </a:r>
                <a:r>
                  <a:rPr lang="en-US" dirty="0" err="1"/>
                  <a:t>Dvir</a:t>
                </a:r>
                <a:r>
                  <a:rPr lang="en-US" dirty="0"/>
                  <a:t>-Edelman ‘19] matrices, circulant matrices, </a:t>
                </a:r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What’s next?</a:t>
                </a:r>
              </a:p>
              <a:p>
                <a:pPr lvl="1"/>
                <a:r>
                  <a:rPr lang="en-US" dirty="0"/>
                  <a:t>Rule out non-abelian groups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 [</a:t>
                </a:r>
                <a:r>
                  <a:rPr lang="en-US" dirty="0" err="1"/>
                  <a:t>Dvir</a:t>
                </a:r>
                <a:r>
                  <a:rPr lang="en-US" dirty="0"/>
                  <a:t>-Liu ’19]: Quasi-random groups?</a:t>
                </a:r>
              </a:p>
              <a:p>
                <a:pPr lvl="1"/>
                <a:r>
                  <a:rPr lang="en-US" dirty="0"/>
                  <a:t>Non-rigidity in other parameter settings? E.g. </a:t>
                </a:r>
                <a:r>
                  <a:rPr lang="en-US" dirty="0" err="1"/>
                  <a:t>Razborov</a:t>
                </a:r>
                <a:r>
                  <a:rPr lang="en-US" dirty="0"/>
                  <a:t>-rigidity upper bounds?</a:t>
                </a:r>
              </a:p>
              <a:p>
                <a:pPr lvl="1"/>
                <a:r>
                  <a:rPr lang="en-US" dirty="0"/>
                  <a:t>More applications of non-rigidity?</a:t>
                </a:r>
              </a:p>
              <a:p>
                <a:pPr lvl="1"/>
                <a:r>
                  <a:rPr lang="en-US" dirty="0"/>
                  <a:t>Use these techniques to narrow in on candidate rigid matrices?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0BE0A-36CD-4C9C-8FD9-EAC3133E5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211" y="1130968"/>
                <a:ext cx="11927305" cy="5638800"/>
              </a:xfrm>
              <a:blipFill>
                <a:blip r:embed="rId2"/>
                <a:stretch>
                  <a:fillRect l="-920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4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EB48-0266-4406-A71B-C4F7FA3C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31" y="154194"/>
            <a:ext cx="10515600" cy="1325563"/>
          </a:xfrm>
        </p:spPr>
        <p:txBody>
          <a:bodyPr/>
          <a:lstStyle/>
          <a:p>
            <a:r>
              <a:rPr lang="en-US" dirty="0"/>
              <a:t>Matrix Rigidity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409" y="1479757"/>
                <a:ext cx="11867259" cy="522634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minimum # of entries one needs to change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make its </a:t>
                </a:r>
                <a:r>
                  <a:rPr lang="en-US" dirty="0">
                    <a:solidFill>
                      <a:srgbClr val="C00000"/>
                    </a:solidFill>
                  </a:rPr>
                  <a:t>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introduced by [L. Valiant ‘77] to study arithmetic circuits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A random matrix is rigid </a:t>
                </a:r>
                <a:r>
                  <a:rPr lang="en-US" dirty="0" err="1"/>
                  <a:t>w.h.p</a:t>
                </a:r>
                <a:r>
                  <a:rPr lang="en-US" dirty="0"/>
                  <a:t>.;</a:t>
                </a:r>
                <a:br>
                  <a:rPr lang="en-US" dirty="0"/>
                </a:br>
                <a:r>
                  <a:rPr lang="en-US" dirty="0"/>
                  <a:t>goal to show some </a:t>
                </a:r>
                <a:r>
                  <a:rPr lang="en-US" i="1" dirty="0"/>
                  <a:t>explicit</a:t>
                </a:r>
                <a:r>
                  <a:rPr lang="en-US" dirty="0"/>
                  <a:t> family of matrices is rigid</a:t>
                </a:r>
              </a:p>
              <a:p>
                <a:r>
                  <a:rPr lang="en-US" dirty="0"/>
                  <a:t>This talk: techniques for showing that matrices are </a:t>
                </a:r>
                <a:r>
                  <a:rPr lang="en-US" b="1" u="sng" dirty="0"/>
                  <a:t>not</a:t>
                </a:r>
                <a:r>
                  <a:rPr lang="en-US" dirty="0"/>
                  <a:t> rigid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409" y="1479757"/>
                <a:ext cx="11867259" cy="5226341"/>
              </a:xfrm>
              <a:blipFill>
                <a:blip r:embed="rId2"/>
                <a:stretch>
                  <a:fillRect l="-925" t="-1984" b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A8A462-03BC-48FD-B566-4EDB04B400E3}"/>
                  </a:ext>
                </a:extLst>
              </p:cNvPr>
              <p:cNvSpPr/>
              <p:nvPr/>
            </p:nvSpPr>
            <p:spPr>
              <a:xfrm>
                <a:off x="1866815" y="2805320"/>
                <a:ext cx="8333032" cy="210384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[L. Valiant ‘77]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computable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-depth </a:t>
                </a:r>
                <a:r>
                  <a:rPr lang="en-US" sz="2400" dirty="0"/>
                  <a:t>arithmetic circuits has,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b="0" i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func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A8A462-03BC-48FD-B566-4EDB04B40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15" y="2805320"/>
                <a:ext cx="8333032" cy="2103846"/>
              </a:xfrm>
              <a:prstGeom prst="rect">
                <a:avLst/>
              </a:prstGeom>
              <a:blipFill>
                <a:blip r:embed="rId3"/>
                <a:stretch>
                  <a:fillRect l="-1096" t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9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D971-0428-4496-BD37-7ED27219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Two Techniques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84C26-5DD0-4014-927A-62D8664B4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862" y="1404046"/>
                <a:ext cx="11391654" cy="5315319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7030A0"/>
                    </a:solidFill>
                  </a:rPr>
                  <a:t>Diagonalization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non-rigid, then for any diagonal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non-rigid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7030A0"/>
                    </a:solidFill>
                  </a:rPr>
                  <a:t> The polynomial method</a:t>
                </a:r>
              </a:p>
              <a:p>
                <a:pPr lvl="1"/>
                <a:r>
                  <a:rPr lang="en-US" dirty="0"/>
                  <a:t>If a low-degree polynomial computes most entries of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non-rigid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Results I’ll discuss today:</a:t>
                </a:r>
              </a:p>
              <a:p>
                <a:pPr lvl="1"/>
                <a:r>
                  <a:rPr lang="en-US" dirty="0"/>
                  <a:t>[</a:t>
                </a:r>
                <a:r>
                  <a:rPr lang="en-US" b="1" dirty="0"/>
                  <a:t>A</a:t>
                </a:r>
                <a:r>
                  <a:rPr lang="en-US" dirty="0"/>
                  <a:t>-Williams ‘17]: </a:t>
                </a:r>
                <a:r>
                  <a:rPr lang="en-US" dirty="0">
                    <a:solidFill>
                      <a:srgbClr val="0070C0"/>
                    </a:solidFill>
                  </a:rPr>
                  <a:t>Walsh-Hadamard transform</a:t>
                </a:r>
                <a:r>
                  <a:rPr lang="en-US" dirty="0"/>
                  <a:t> (plus a new generalization!)</a:t>
                </a:r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Dvir</a:t>
                </a:r>
                <a:r>
                  <a:rPr lang="en-US" dirty="0"/>
                  <a:t>-Edelman ‘17]: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Dvir</a:t>
                </a:r>
                <a:r>
                  <a:rPr lang="en-US" dirty="0"/>
                  <a:t>-Liu ‘19]: </a:t>
                </a:r>
                <a:r>
                  <a:rPr lang="en-US" dirty="0">
                    <a:solidFill>
                      <a:srgbClr val="0070C0"/>
                    </a:solidFill>
                  </a:rPr>
                  <a:t>Fourier, Circulant, Group Algebra</a:t>
                </a:r>
                <a:r>
                  <a:rPr lang="en-US" dirty="0"/>
                  <a:t> matrices</a:t>
                </a:r>
              </a:p>
              <a:p>
                <a:endParaRPr lang="en-US" dirty="0"/>
              </a:p>
              <a:p>
                <a:r>
                  <a:rPr lang="en-US" dirty="0"/>
                  <a:t>Other non-rigidity techniques that I won’t talk about today (see Sasha’s talk)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84C26-5DD0-4014-927A-62D8664B4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862" y="1404046"/>
                <a:ext cx="11391654" cy="5315319"/>
              </a:xfrm>
              <a:blipFill>
                <a:blip r:embed="rId2"/>
                <a:stretch>
                  <a:fillRect l="-1124" t="-19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5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FC41-C613-4577-9B39-B60B1236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1: Diagonalization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4AE2BA5-37C8-452A-96E5-D1DD95D515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/>
                      <m:t>𝐴</m:t>
                    </m:r>
                  </m:oMath>
                </a14:m>
                <a:r>
                  <a:rPr lang="en-US" dirty="0"/>
                  <a:t> is non-rigid, then for any diagonal matrix </a:t>
                </a:r>
                <a14:m>
                  <m:oMath xmlns:m="http://schemas.openxmlformats.org/officeDocument/2006/math">
                    <m:r>
                      <a:rPr lang="en-US"/>
                      <m:t>𝐷</m:t>
                    </m:r>
                  </m:oMath>
                </a14:m>
                <a:r>
                  <a:rPr lang="en-US" dirty="0"/>
                  <a:t>, the matrix </a:t>
                </a:r>
                <a14:m>
                  <m:oMath xmlns:m="http://schemas.openxmlformats.org/officeDocument/2006/math">
                    <m:r>
                      <a:rPr lang="en-US"/>
                      <m:t>𝐴𝐷𝐴</m:t>
                    </m:r>
                  </m:oMath>
                </a14:m>
                <a:r>
                  <a:rPr lang="en-US" dirty="0"/>
                  <a:t> is non-rigid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4AE2BA5-37C8-452A-96E5-D1DD95D51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70" t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48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89F0-A630-482E-96F9-5BEB7A3B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4" y="176346"/>
            <a:ext cx="10515600" cy="1325563"/>
          </a:xfrm>
        </p:spPr>
        <p:txBody>
          <a:bodyPr/>
          <a:lstStyle/>
          <a:p>
            <a:r>
              <a:rPr lang="en-US" dirty="0"/>
              <a:t>Products of Non-Rigid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D542D-78F2-41E4-B51C-86A38107F0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7760" y="1120877"/>
                <a:ext cx="7203112" cy="56928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Lemma: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are matrices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𝑟𝑐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𝑟𝑐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then</a:t>
                </a:r>
                <a:br>
                  <a:rPr lang="en-US" dirty="0"/>
                </a:br>
                <a:br>
                  <a:rPr lang="en-US" sz="18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𝑟𝑐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Proof: We can write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each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nonzero entries </a:t>
                </a:r>
                <a:r>
                  <a:rPr lang="en-US" dirty="0"/>
                  <a:t>in each row and column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nonzero entries </a:t>
                </a:r>
                <a:r>
                  <a:rPr lang="en-US" dirty="0"/>
                  <a:t>in each row and column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D542D-78F2-41E4-B51C-86A38107F0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7760" y="1120877"/>
                <a:ext cx="7203112" cy="5692877"/>
              </a:xfrm>
              <a:blipFill>
                <a:blip r:embed="rId2"/>
                <a:stretch>
                  <a:fillRect l="-1523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3FFBDB-FB3F-48D9-AC5C-5270B78326CE}"/>
                  </a:ext>
                </a:extLst>
              </p:cNvPr>
              <p:cNvSpPr txBox="1"/>
              <p:nvPr/>
            </p:nvSpPr>
            <p:spPr>
              <a:xfrm>
                <a:off x="159774" y="1236438"/>
                <a:ext cx="4777986" cy="234891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𝑟𝑐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minimum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such that one can </a:t>
                </a:r>
                <a:r>
                  <a:rPr lang="en-US" sz="2400" dirty="0">
                    <a:solidFill>
                      <a:srgbClr val="7030A0"/>
                    </a:solidFill>
                  </a:rPr>
                  <a:t>change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entries in </a:t>
                </a:r>
                <a:r>
                  <a:rPr lang="en-US" sz="2400" dirty="0">
                    <a:solidFill>
                      <a:srgbClr val="7030A0"/>
                    </a:solidFill>
                  </a:rPr>
                  <a:t>each row and column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to make its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rank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2400" dirty="0"/>
                  <a:t>E.g. for the identity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we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𝑟𝑐</m:t>
                        </m:r>
                      </m:sup>
                    </m:sSubSup>
                    <m:d>
                      <m:d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3FFBDB-FB3F-48D9-AC5C-5270B7832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4" y="1236438"/>
                <a:ext cx="4777986" cy="2348913"/>
              </a:xfrm>
              <a:prstGeom prst="rect">
                <a:avLst/>
              </a:prstGeom>
              <a:blipFill>
                <a:blip r:embed="rId3"/>
                <a:stretch>
                  <a:fillRect l="-1781" t="-1809" r="-1908" b="-3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ED54F5-360A-4CC5-B68F-FCA54077C32C}"/>
                  </a:ext>
                </a:extLst>
              </p:cNvPr>
              <p:cNvSpPr txBox="1"/>
              <p:nvPr/>
            </p:nvSpPr>
            <p:spPr>
              <a:xfrm>
                <a:off x="159774" y="3929268"/>
                <a:ext cx="4777986" cy="267887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Corollary: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are not (</a:t>
                </a:r>
                <a:r>
                  <a:rPr lang="en-US" sz="2400" dirty="0" err="1"/>
                  <a:t>rc</a:t>
                </a:r>
                <a:r>
                  <a:rPr lang="en-US" sz="2400" dirty="0"/>
                  <a:t>) Valiant-rigid, then neither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. </a:t>
                </a:r>
                <a:br>
                  <a:rPr lang="en-US" sz="2400" dirty="0"/>
                </a:br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𝑟𝑐</m:t>
                        </m:r>
                      </m:sup>
                    </m:sSubSup>
                    <m:d>
                      <m:d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𝑟𝑐</m:t>
                        </m:r>
                      </m:sup>
                    </m:sSubSup>
                    <m:d>
                      <m:d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br>
                  <a:rPr lang="en-US" sz="2400" dirty="0">
                    <a:ea typeface="Cambria Math" panose="02040503050406030204" pitchFamily="18" charset="0"/>
                  </a:rPr>
                </a:br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𝑟𝑐</m:t>
                        </m:r>
                      </m:sup>
                    </m:sSubSup>
                    <m:d>
                      <m:d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ED54F5-360A-4CC5-B68F-FCA54077C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4" y="3929268"/>
                <a:ext cx="4777986" cy="2678875"/>
              </a:xfrm>
              <a:prstGeom prst="rect">
                <a:avLst/>
              </a:prstGeom>
              <a:blipFill>
                <a:blip r:embed="rId4"/>
                <a:stretch>
                  <a:fillRect l="-1781" t="-1587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3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FC41-C613-4577-9B39-B60B1236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1: Diagonalization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not Valiant-rigid, then for every diagonal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not rigid</a:t>
                </a:r>
              </a:p>
              <a:p>
                <a:r>
                  <a:rPr lang="en-US" dirty="0"/>
                  <a:t>As we’ll see soon, many well-studied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(e.g. </a:t>
                </a:r>
                <a:r>
                  <a:rPr lang="en-US" dirty="0">
                    <a:solidFill>
                      <a:srgbClr val="0070C0"/>
                    </a:solidFill>
                  </a:rPr>
                  <a:t>Walsh-Hadamard, Fourier, </a:t>
                </a:r>
                <a:r>
                  <a:rPr lang="en-US" dirty="0" err="1">
                    <a:solidFill>
                      <a:srgbClr val="0070C0"/>
                    </a:solidFill>
                  </a:rPr>
                  <a:t>Disjointness</a:t>
                </a:r>
                <a:r>
                  <a:rPr lang="en-US" dirty="0"/>
                  <a:t>) diagonalize large, important families of matrices</a:t>
                </a:r>
              </a:p>
              <a:p>
                <a:endParaRPr lang="en-US" dirty="0"/>
              </a:p>
              <a:p>
                <a:r>
                  <a:rPr lang="en-US" dirty="0"/>
                  <a:t>Could be a tool for proving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is rigid</a:t>
                </a:r>
              </a:p>
              <a:p>
                <a:pPr lvl="1"/>
                <a:r>
                  <a:rPr lang="en-US" dirty="0"/>
                  <a:t>Just need to show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rigid</a:t>
                </a:r>
              </a:p>
              <a:p>
                <a:r>
                  <a:rPr lang="en-US" dirty="0"/>
                  <a:t>We will instead use this as a tool for proving that large classes of matrices are </a:t>
                </a:r>
                <a:r>
                  <a:rPr lang="en-US" u="sng" dirty="0"/>
                  <a:t>not rigid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1E087-7EB3-4CDA-BD9E-0273FD649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5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DE440-7A3D-4E85-9DC3-81FFD0125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2763485"/>
            <a:ext cx="6095999" cy="3196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ED987-E474-4945-9080-BD52803F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Walsh-Hadamard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3AE1E-BB64-4341-8F52-A26E1CAC2C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352" y="1876714"/>
                <a:ext cx="8512278" cy="4351338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-size,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-depth</a:t>
                </a:r>
                <a:r>
                  <a:rPr lang="en-US" dirty="0"/>
                  <a:t> linear circuit</a:t>
                </a:r>
              </a:p>
              <a:p>
                <a:pPr lvl="1"/>
                <a:r>
                  <a:rPr lang="en-US" dirty="0"/>
                  <a:t>Believed to be optimal</a:t>
                </a:r>
              </a:p>
              <a:p>
                <a:r>
                  <a:rPr lang="en-US" dirty="0"/>
                  <a:t>One avenue toward proving this:</a:t>
                </a:r>
                <a:br>
                  <a:rPr lang="en-US" dirty="0"/>
                </a:br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u="sng" dirty="0"/>
                  <a:t>Valiant-rigid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3AE1E-BB64-4341-8F52-A26E1CAC2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52" y="1876714"/>
                <a:ext cx="8512278" cy="4351338"/>
              </a:xfrm>
              <a:blipFill>
                <a:blip r:embed="rId3"/>
                <a:stretch>
                  <a:fillRect l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2503A4-FE90-4567-BDB6-D2BC1CD03230}"/>
                  </a:ext>
                </a:extLst>
              </p:cNvPr>
              <p:cNvSpPr txBox="1"/>
              <p:nvPr/>
            </p:nvSpPr>
            <p:spPr>
              <a:xfrm>
                <a:off x="2582688" y="1437922"/>
                <a:ext cx="7026623" cy="775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2503A4-FE90-4567-BDB6-D2BC1CD03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688" y="1437922"/>
                <a:ext cx="7026623" cy="775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314544-515D-49E3-A855-6D21CBB945ED}"/>
                  </a:ext>
                </a:extLst>
              </p:cNvPr>
              <p:cNvSpPr txBox="1"/>
              <p:nvPr/>
            </p:nvSpPr>
            <p:spPr>
              <a:xfrm>
                <a:off x="523567" y="4925933"/>
                <a:ext cx="7947905" cy="171662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US" sz="2800" dirty="0"/>
                  <a:t>Theorem [</a:t>
                </a:r>
                <a:r>
                  <a:rPr lang="en-US" sz="2800" b="1" dirty="0"/>
                  <a:t>A</a:t>
                </a:r>
                <a:r>
                  <a:rPr lang="en-US" sz="2800" dirty="0"/>
                  <a:t>-Williams ‘17]: For every field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800" dirty="0"/>
                  <a:t> and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is </a:t>
                </a:r>
                <a:r>
                  <a:rPr lang="en-US" sz="2800" u="sng" dirty="0"/>
                  <a:t>not Valiant-rigid</a:t>
                </a:r>
                <a:r>
                  <a:rPr lang="en-US" sz="2800" dirty="0"/>
                  <a:t>:</a:t>
                </a:r>
                <a:br>
                  <a:rPr lang="en-US" sz="2800" dirty="0"/>
                </a:br>
                <a:br>
                  <a:rPr lang="en-US" sz="1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𝑟𝑐</m:t>
                          </m:r>
                        </m:sup>
                      </m:sSubSup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func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314544-515D-49E3-A855-6D21CBB94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67" y="4925933"/>
                <a:ext cx="7947905" cy="1716624"/>
              </a:xfrm>
              <a:prstGeom prst="rect">
                <a:avLst/>
              </a:prstGeom>
              <a:blipFill>
                <a:blip r:embed="rId5"/>
                <a:stretch>
                  <a:fillRect l="-1531" t="-2817" r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4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DF32-F6C5-4450-B951-13FC4190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76345"/>
            <a:ext cx="10515600" cy="1325563"/>
          </a:xfrm>
        </p:spPr>
        <p:txBody>
          <a:bodyPr/>
          <a:lstStyle/>
          <a:p>
            <a:r>
              <a:rPr lang="en-US" dirty="0"/>
              <a:t>OR, AND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D5294-BDAB-49D8-9F64-E6685E5B37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357" y="1250662"/>
                <a:ext cx="11580434" cy="362220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any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and any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Define OR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, and the AND matrix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by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an AND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𝑃𝐴𝑅𝐼𝑇𝑌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also be much more complicated!</a:t>
                </a:r>
              </a:p>
              <a:p>
                <a:r>
                  <a:rPr lang="en-US" dirty="0"/>
                  <a:t>Any AND matrix is a permutation of the </a:t>
                </a:r>
                <a:r>
                  <a:rPr lang="en-US" dirty="0" err="1"/>
                  <a:t>rows+cols</a:t>
                </a:r>
                <a:r>
                  <a:rPr lang="en-US" dirty="0"/>
                  <a:t> of an OR matrix (and vice versa)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D5294-BDAB-49D8-9F64-E6685E5B37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357" y="1250662"/>
                <a:ext cx="11580434" cy="3622205"/>
              </a:xfrm>
              <a:blipFill>
                <a:blip r:embed="rId2"/>
                <a:stretch>
                  <a:fillRect l="-842" t="-3367" b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A0B92A-FD49-490F-ABE5-816D8888EB56}"/>
                  </a:ext>
                </a:extLst>
              </p:cNvPr>
              <p:cNvSpPr txBox="1"/>
              <p:nvPr/>
            </p:nvSpPr>
            <p:spPr>
              <a:xfrm>
                <a:off x="6521245" y="3186534"/>
                <a:ext cx="3706270" cy="88280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𝑃𝐴𝑅𝐼𝑇𝑌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A0B92A-FD49-490F-ABE5-816D8888E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245" y="3186534"/>
                <a:ext cx="3706270" cy="882806"/>
              </a:xfrm>
              <a:prstGeom prst="rect">
                <a:avLst/>
              </a:prstGeom>
              <a:blipFill>
                <a:blip r:embed="rId3"/>
                <a:stretch>
                  <a:fillRect l="-2459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A98423-C99D-4F12-9E80-1D5427C10E0F}"/>
                  </a:ext>
                </a:extLst>
              </p:cNvPr>
              <p:cNvSpPr txBox="1"/>
              <p:nvPr/>
            </p:nvSpPr>
            <p:spPr>
              <a:xfrm>
                <a:off x="744107" y="5078177"/>
                <a:ext cx="10870933" cy="152195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US" sz="2800" dirty="0"/>
                  <a:t>Theorem: For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/>
                  <a:t>and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the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</a:t>
                </a:r>
                <a:r>
                  <a:rPr lang="en-US" sz="2800" u="sng" dirty="0"/>
                  <a:t>not Valiant-rigid</a:t>
                </a:r>
                <a:r>
                  <a:rPr lang="en-US" sz="2800" dirty="0"/>
                  <a:t>:</a:t>
                </a:r>
                <a:br>
                  <a:rPr lang="en-US" sz="2800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sup>
                          </m:sSubSup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𝑟𝑐</m:t>
                          </m:r>
                        </m:sup>
                      </m:sSubSup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func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A98423-C99D-4F12-9E80-1D5427C1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07" y="5078177"/>
                <a:ext cx="10870933" cy="1521955"/>
              </a:xfrm>
              <a:prstGeom prst="rect">
                <a:avLst/>
              </a:prstGeom>
              <a:blipFill>
                <a:blip r:embed="rId4"/>
                <a:stretch>
                  <a:fillRect l="-106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DE881D-4C14-4F9F-A446-D1376359F3AD}"/>
                  </a:ext>
                </a:extLst>
              </p:cNvPr>
              <p:cNvSpPr txBox="1"/>
              <p:nvPr/>
            </p:nvSpPr>
            <p:spPr>
              <a:xfrm>
                <a:off x="8219470" y="485270"/>
                <a:ext cx="3395570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DE881D-4C14-4F9F-A446-D1376359F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470" y="485270"/>
                <a:ext cx="3395570" cy="889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7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9501</TotalTime>
  <Words>2392</Words>
  <Application>Microsoft Office PowerPoint</Application>
  <PresentationFormat>Widescreen</PresentationFormat>
  <Paragraphs>185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Tutorial on Matrix Rigidity Upper Bounds</vt:lpstr>
      <vt:lpstr>Matrix Rigidity</vt:lpstr>
      <vt:lpstr>Matrix Rigidity</vt:lpstr>
      <vt:lpstr>Two Techniques</vt:lpstr>
      <vt:lpstr>Technique 1: Diagonalization</vt:lpstr>
      <vt:lpstr>Products of Non-Rigid Matrices</vt:lpstr>
      <vt:lpstr>Technique 1: Diagonalization</vt:lpstr>
      <vt:lpstr>Walsh-Hadamard Transform</vt:lpstr>
      <vt:lpstr>OR, AND Matrix</vt:lpstr>
      <vt:lpstr>Diagonalizing AND Matrix with Disjointness</vt:lpstr>
      <vt:lpstr>R_n diagonalizes M_f^∧</vt:lpstr>
      <vt:lpstr>Proof that R_n is not rigid</vt:lpstr>
      <vt:lpstr>Proof that R_n is not rigid</vt:lpstr>
      <vt:lpstr>Technique 2: Polynomial Method</vt:lpstr>
      <vt:lpstr>Technique 2: Polynomial Method</vt:lpstr>
      <vt:lpstr>Monomials of multivariate polynomials over F_q</vt:lpstr>
      <vt:lpstr>Technique 2: Polynomial Method</vt:lpstr>
      <vt:lpstr>PowerPoint Presentation</vt:lpstr>
      <vt:lpstr>f(x+y) as a polynomial, first attempt</vt:lpstr>
      <vt:lpstr>Approximating f by a low-degree polynomial</vt:lpstr>
      <vt:lpstr>Putting everything together</vt:lpstr>
      <vt:lpstr>What other matrices are not rigid?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Matrix Rigidity Upper Bounds</dc:title>
  <dc:creator>Josh Alman</dc:creator>
  <cp:lastModifiedBy>Josh Alman</cp:lastModifiedBy>
  <cp:revision>161</cp:revision>
  <dcterms:created xsi:type="dcterms:W3CDTF">2020-11-24T21:33:14Z</dcterms:created>
  <dcterms:modified xsi:type="dcterms:W3CDTF">2020-12-14T01:45:50Z</dcterms:modified>
</cp:coreProperties>
</file>